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1" r:id="rId3"/>
    <p:sldId id="265" r:id="rId4"/>
    <p:sldId id="256" r:id="rId5"/>
    <p:sldId id="266" r:id="rId6"/>
    <p:sldId id="257" r:id="rId7"/>
    <p:sldId id="267" r:id="rId8"/>
    <p:sldId id="258" r:id="rId9"/>
    <p:sldId id="268" r:id="rId10"/>
    <p:sldId id="259" r:id="rId11"/>
    <p:sldId id="269" r:id="rId12"/>
    <p:sldId id="270" r:id="rId13"/>
    <p:sldId id="260" r:id="rId14"/>
    <p:sldId id="261" r:id="rId15"/>
    <p:sldId id="262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0" autoAdjust="0"/>
    <p:restoredTop sz="94651" autoAdjust="0"/>
  </p:normalViewPr>
  <p:slideViewPr>
    <p:cSldViewPr>
      <p:cViewPr varScale="1">
        <p:scale>
          <a:sx n="110" d="100"/>
          <a:sy n="110" d="100"/>
        </p:scale>
        <p:origin x="170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mar Arzate" userId="d41a71b1a66afafb" providerId="LiveId" clId="{E37CF48D-B46D-5AB0-9372-FDA3B0B180B4}"/>
    <pc:docChg chg="custSel modSld">
      <pc:chgData name="Omar Arzate" userId="d41a71b1a66afafb" providerId="LiveId" clId="{E37CF48D-B46D-5AB0-9372-FDA3B0B180B4}" dt="2026-06-09T00:27:25.665" v="0" actId="478"/>
      <pc:docMkLst>
        <pc:docMk/>
      </pc:docMkLst>
      <pc:sldChg chg="delSp mod">
        <pc:chgData name="Omar Arzate" userId="d41a71b1a66afafb" providerId="LiveId" clId="{E37CF48D-B46D-5AB0-9372-FDA3B0B180B4}" dt="2026-06-09T00:27:25.665" v="0" actId="478"/>
        <pc:sldMkLst>
          <pc:docMk/>
          <pc:sldMk cId="0" sldId="266"/>
        </pc:sldMkLst>
        <pc:spChg chg="del">
          <ac:chgData name="Omar Arzate" userId="d41a71b1a66afafb" providerId="LiveId" clId="{E37CF48D-B46D-5AB0-9372-FDA3B0B180B4}" dt="2026-06-09T00:27:25.665" v="0" actId="478"/>
          <ac:spMkLst>
            <pc:docMk/>
            <pc:sldMk cId="0" sldId="266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7457-61E4-47AF-AF99-6E6CCCEFACB1}" type="datetimeFigureOut">
              <a:rPr lang="en-US" smtClean="0"/>
              <a:pPr/>
              <a:t>6/8/26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05B63-2D51-4E3E-87C7-66A9C0E0E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7457-61E4-47AF-AF99-6E6CCCEFACB1}" type="datetimeFigureOut">
              <a:rPr lang="en-US" smtClean="0"/>
              <a:pPr/>
              <a:t>6/8/26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05B63-2D51-4E3E-87C7-66A9C0E0E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7457-61E4-47AF-AF99-6E6CCCEFACB1}" type="datetimeFigureOut">
              <a:rPr lang="en-US" smtClean="0"/>
              <a:pPr/>
              <a:t>6/8/26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05B63-2D51-4E3E-87C7-66A9C0E0E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7457-61E4-47AF-AF99-6E6CCCEFACB1}" type="datetimeFigureOut">
              <a:rPr lang="en-US" smtClean="0"/>
              <a:pPr/>
              <a:t>6/8/26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05B63-2D51-4E3E-87C7-66A9C0E0E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7457-61E4-47AF-AF99-6E6CCCEFACB1}" type="datetimeFigureOut">
              <a:rPr lang="en-US" smtClean="0"/>
              <a:pPr/>
              <a:t>6/8/26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05B63-2D51-4E3E-87C7-66A9C0E0E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7457-61E4-47AF-AF99-6E6CCCEFACB1}" type="datetimeFigureOut">
              <a:rPr lang="en-US" smtClean="0"/>
              <a:pPr/>
              <a:t>6/8/26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05B63-2D51-4E3E-87C7-66A9C0E0E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7457-61E4-47AF-AF99-6E6CCCEFACB1}" type="datetimeFigureOut">
              <a:rPr lang="en-US" smtClean="0"/>
              <a:pPr/>
              <a:t>6/8/26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05B63-2D51-4E3E-87C7-66A9C0E0E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7457-61E4-47AF-AF99-6E6CCCEFACB1}" type="datetimeFigureOut">
              <a:rPr lang="en-US" smtClean="0"/>
              <a:pPr/>
              <a:t>6/8/26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05B63-2D51-4E3E-87C7-66A9C0E0E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7457-61E4-47AF-AF99-6E6CCCEFACB1}" type="datetimeFigureOut">
              <a:rPr lang="en-US" smtClean="0"/>
              <a:pPr/>
              <a:t>6/8/26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05B63-2D51-4E3E-87C7-66A9C0E0E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7457-61E4-47AF-AF99-6E6CCCEFACB1}" type="datetimeFigureOut">
              <a:rPr lang="en-US" smtClean="0"/>
              <a:pPr/>
              <a:t>6/8/26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05B63-2D51-4E3E-87C7-66A9C0E0E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7457-61E4-47AF-AF99-6E6CCCEFACB1}" type="datetimeFigureOut">
              <a:rPr lang="en-US" smtClean="0"/>
              <a:pPr/>
              <a:t>6/8/26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05B63-2D51-4E3E-87C7-66A9C0E0E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F7457-61E4-47AF-AF99-6E6CCCEFACB1}" type="datetimeFigureOut">
              <a:rPr lang="en-US" smtClean="0"/>
              <a:pPr/>
              <a:t>6/8/26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05B63-2D51-4E3E-87C7-66A9C0E0E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4" name="Content Placeholder 3" descr="educac1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600200"/>
            <a:ext cx="6553199" cy="4525963"/>
          </a:xfrm>
        </p:spPr>
      </p:pic>
      <p:sp>
        <p:nvSpPr>
          <p:cNvPr id="5" name="Rectangle 4"/>
          <p:cNvSpPr/>
          <p:nvPr/>
        </p:nvSpPr>
        <p:spPr>
          <a:xfrm>
            <a:off x="589339" y="533400"/>
            <a:ext cx="7965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Las siete leyes del maestro  </a:t>
            </a:r>
          </a:p>
        </p:txBody>
      </p:sp>
    </p:spTree>
  </p:cSld>
  <p:clrMapOvr>
    <a:masterClrMapping/>
  </p:clrMapOvr>
  <p:transition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The_Heavens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6" name="Rectangle 5"/>
          <p:cNvSpPr/>
          <p:nvPr/>
        </p:nvSpPr>
        <p:spPr>
          <a:xfrm>
            <a:off x="0" y="0"/>
            <a:ext cx="91439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s-ES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Ley de la comunicación </a:t>
            </a:r>
            <a:endParaRPr 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Picture 6" descr="orar[1]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1447800"/>
            <a:ext cx="3533775" cy="3333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600" y="1219200"/>
            <a:ext cx="37305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2">
                    <a:lumMod val="75000"/>
                  </a:schemeClr>
                </a:solidFill>
              </a:rPr>
              <a:t>Comunicación  del latín “Communis”</a:t>
            </a:r>
          </a:p>
          <a:p>
            <a:endParaRPr lang="es-ES" sz="2000" b="1" dirty="0">
              <a:solidFill>
                <a:schemeClr val="bg2">
                  <a:lumMod val="75000"/>
                </a:schemeClr>
              </a:solidFill>
            </a:endParaRPr>
          </a:p>
          <a:p>
            <a:endParaRPr lang="es-ES" sz="2000" b="1" dirty="0">
              <a:solidFill>
                <a:schemeClr val="bg2">
                  <a:lumMod val="75000"/>
                </a:schemeClr>
              </a:solidFill>
            </a:endParaRPr>
          </a:p>
          <a:p>
            <a:endParaRPr lang="es-ES" sz="2000" b="1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s-ES" sz="2000" b="1" dirty="0">
                <a:solidFill>
                  <a:schemeClr val="bg2">
                    <a:lumMod val="75000"/>
                  </a:schemeClr>
                </a:solidFill>
              </a:rPr>
              <a:t>La comunicación eficaz requiere </a:t>
            </a:r>
          </a:p>
          <a:p>
            <a:r>
              <a:rPr lang="es-ES" sz="2000" b="1" dirty="0">
                <a:solidFill>
                  <a:schemeClr val="bg2">
                    <a:lumMod val="75000"/>
                  </a:schemeClr>
                </a:solidFill>
              </a:rPr>
              <a:t>la construcción de puentes. </a:t>
            </a:r>
          </a:p>
          <a:p>
            <a:endParaRPr lang="es-ES" sz="2000" b="1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s-ES" sz="2000" b="1" dirty="0">
                <a:solidFill>
                  <a:schemeClr val="bg2">
                    <a:lumMod val="75000"/>
                  </a:schemeClr>
                </a:solidFill>
              </a:rPr>
              <a:t>Retroalimentación  </a:t>
            </a:r>
            <a:endParaRPr lang="en-US" sz="2000" b="1" dirty="0">
              <a:solidFill>
                <a:schemeClr val="bg2">
                  <a:lumMod val="75000"/>
                </a:schemeClr>
              </a:solidFill>
            </a:endParaRPr>
          </a:p>
          <a:p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>
    <p:cover dir="l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457200"/>
            <a:ext cx="8534400" cy="20313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s-ES" b="1" dirty="0">
                <a:solidFill>
                  <a:schemeClr val="bg2"/>
                </a:solidFill>
              </a:rPr>
              <a:t>La comunicación es la razón número uno de nuestra existencia como maestros.</a:t>
            </a:r>
            <a:endParaRPr lang="en-US" b="1" dirty="0">
              <a:solidFill>
                <a:schemeClr val="bg2"/>
              </a:solidFill>
            </a:endParaRPr>
          </a:p>
          <a:p>
            <a:pPr algn="ctr"/>
            <a:r>
              <a:rPr lang="es-ES" b="1" dirty="0">
                <a:solidFill>
                  <a:schemeClr val="bg2"/>
                </a:solidFill>
              </a:rPr>
              <a:t>También es el problema número uno en la enseñanza.</a:t>
            </a:r>
            <a:endParaRPr lang="en-US" b="1" dirty="0">
              <a:solidFill>
                <a:schemeClr val="bg2"/>
              </a:solidFill>
            </a:endParaRPr>
          </a:p>
          <a:p>
            <a:pPr algn="ctr"/>
            <a:r>
              <a:rPr lang="es-ES" b="1" dirty="0">
                <a:solidFill>
                  <a:schemeClr val="bg2"/>
                </a:solidFill>
              </a:rPr>
              <a:t>Componentes esenciales:</a:t>
            </a:r>
            <a:endParaRPr lang="en-US" b="1" dirty="0">
              <a:solidFill>
                <a:schemeClr val="bg2"/>
              </a:solidFill>
            </a:endParaRPr>
          </a:p>
          <a:p>
            <a:pPr algn="ctr"/>
            <a:r>
              <a:rPr lang="es-ES" b="1" dirty="0">
                <a:solidFill>
                  <a:schemeClr val="bg2"/>
                </a:solidFill>
              </a:rPr>
              <a:t>Intelecto - Conocimiento</a:t>
            </a:r>
            <a:endParaRPr lang="en-US" b="1" dirty="0">
              <a:solidFill>
                <a:schemeClr val="bg2"/>
              </a:solidFill>
            </a:endParaRPr>
          </a:p>
          <a:p>
            <a:pPr algn="ctr"/>
            <a:r>
              <a:rPr lang="es-ES" b="1" dirty="0">
                <a:solidFill>
                  <a:schemeClr val="bg2"/>
                </a:solidFill>
              </a:rPr>
              <a:t>Emoción - Sentimiento</a:t>
            </a:r>
            <a:endParaRPr lang="en-US" b="1" dirty="0">
              <a:solidFill>
                <a:schemeClr val="bg2"/>
              </a:solidFill>
            </a:endParaRPr>
          </a:p>
          <a:p>
            <a:pPr algn="ctr"/>
            <a:r>
              <a:rPr lang="es-ES" b="1" dirty="0">
                <a:solidFill>
                  <a:schemeClr val="bg2"/>
                </a:solidFill>
              </a:rPr>
              <a:t>Volición – Acción</a:t>
            </a:r>
            <a:endParaRPr lang="en-US" b="1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2971800"/>
            <a:ext cx="479490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La comunicación es tanto verbal como no verbal. 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3810000"/>
            <a:ext cx="3986989" cy="9233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Los investigadores han demostrado que </a:t>
            </a:r>
          </a:p>
          <a:p>
            <a:r>
              <a:rPr lang="es-ES" dirty="0"/>
              <a:t>nuestras palabras representan solo un 7%</a:t>
            </a:r>
          </a:p>
          <a:p>
            <a:r>
              <a:rPr lang="es-ES" dirty="0"/>
              <a:t>de todo lo que comunicamos.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5029200"/>
            <a:ext cx="5410200" cy="175432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/>
              <a:t>Enseñar trata de un balance y una relación delicada entre:</a:t>
            </a:r>
            <a:br>
              <a:rPr lang="es-ES" b="1" dirty="0"/>
            </a:br>
            <a:r>
              <a:rPr lang="es-ES" b="1" dirty="0"/>
              <a:t>contenido y comunicación </a:t>
            </a:r>
            <a:endParaRPr lang="en-US" b="1" dirty="0"/>
          </a:p>
          <a:p>
            <a:pPr algn="ctr"/>
            <a:r>
              <a:rPr lang="es-ES" b="1" dirty="0"/>
              <a:t>Hechos y forma </a:t>
            </a:r>
            <a:endParaRPr lang="en-US" b="1" dirty="0"/>
          </a:p>
          <a:p>
            <a:pPr algn="ctr"/>
            <a:r>
              <a:rPr lang="es-ES" b="1" dirty="0"/>
              <a:t>Que enseña y cómo lo enseña.  </a:t>
            </a:r>
            <a:endParaRPr lang="en-US" b="1" dirty="0"/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1" cy="6955750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Distracciones</a:t>
            </a:r>
            <a:endParaRPr lang="en-US" b="1" dirty="0">
              <a:solidFill>
                <a:srgbClr val="FF0000"/>
              </a:solidFill>
            </a:endParaRPr>
          </a:p>
          <a:p>
            <a:pPr algn="ctr"/>
            <a:r>
              <a:rPr lang="es-ES" b="1" dirty="0">
                <a:solidFill>
                  <a:srgbClr val="FF0000"/>
                </a:solidFill>
              </a:rPr>
              <a:t>Ruidos:</a:t>
            </a:r>
            <a:endParaRPr lang="en-US" b="1" dirty="0">
              <a:solidFill>
                <a:srgbClr val="FF0000"/>
              </a:solidFill>
            </a:endParaRPr>
          </a:p>
          <a:p>
            <a:pPr algn="ctr"/>
            <a:r>
              <a:rPr lang="es-ES" dirty="0"/>
              <a:t>Es cualquier estimulo interno, o externo que interfiere en la comunicación.  </a:t>
            </a:r>
            <a:endParaRPr lang="en-US" dirty="0"/>
          </a:p>
          <a:p>
            <a:pPr algn="ctr"/>
            <a:r>
              <a:rPr lang="es-ES" b="1" dirty="0">
                <a:solidFill>
                  <a:srgbClr val="FFC000"/>
                </a:solidFill>
              </a:rPr>
              <a:t>Ruido externo: </a:t>
            </a:r>
            <a:r>
              <a:rPr lang="es-ES" dirty="0"/>
              <a:t>son miradas, sonidos o cualquier otro estimulo en el ambiente que distrae la atención de la gente de lo que dice o hace. </a:t>
            </a:r>
            <a:endParaRPr lang="en-US" dirty="0"/>
          </a:p>
          <a:p>
            <a:pPr algn="ctr"/>
            <a:r>
              <a:rPr lang="es-ES" b="1" dirty="0">
                <a:solidFill>
                  <a:srgbClr val="92D050"/>
                </a:solidFill>
              </a:rPr>
              <a:t>Ruido interno:</a:t>
            </a:r>
            <a:r>
              <a:rPr lang="es-ES" dirty="0"/>
              <a:t> son pensamientos y sentimientos disociados que distraen la atención de lo que se dice o hace. </a:t>
            </a:r>
            <a:endParaRPr lang="en-US" dirty="0"/>
          </a:p>
          <a:p>
            <a:pPr algn="ctr"/>
            <a:r>
              <a:rPr lang="es-ES" b="1" dirty="0">
                <a:solidFill>
                  <a:srgbClr val="FF0000"/>
                </a:solidFill>
              </a:rPr>
              <a:t>Ejemplos</a:t>
            </a:r>
            <a:endParaRPr lang="en-US" b="1" dirty="0">
              <a:solidFill>
                <a:srgbClr val="FF0000"/>
              </a:solidFill>
            </a:endParaRPr>
          </a:p>
          <a:p>
            <a:pPr algn="ctr"/>
            <a:r>
              <a:rPr lang="es-ES" dirty="0"/>
              <a:t>… la mujer que tenia tanto estrés que no durmió la noche anterior</a:t>
            </a:r>
            <a:endParaRPr lang="en-US" dirty="0"/>
          </a:p>
          <a:p>
            <a:pPr algn="ctr"/>
            <a:r>
              <a:rPr lang="es-ES" dirty="0"/>
              <a:t>… el hombre cuya esposa se está muriendo de cáncer</a:t>
            </a:r>
            <a:endParaRPr lang="en-US" dirty="0"/>
          </a:p>
          <a:p>
            <a:pPr algn="ctr"/>
            <a:r>
              <a:rPr lang="es-ES" dirty="0"/>
              <a:t>… otro que recibió la noticia de que la compañía lo va a despedir</a:t>
            </a:r>
            <a:endParaRPr lang="en-US" dirty="0"/>
          </a:p>
          <a:p>
            <a:pPr algn="ctr"/>
            <a:r>
              <a:rPr lang="es-ES" b="1" dirty="0">
                <a:solidFill>
                  <a:srgbClr val="FF0000"/>
                </a:solidFill>
              </a:rPr>
              <a:t>Retroalimentación</a:t>
            </a:r>
            <a:endParaRPr lang="en-US" b="1" dirty="0">
              <a:solidFill>
                <a:srgbClr val="FF0000"/>
              </a:solidFill>
            </a:endParaRPr>
          </a:p>
          <a:p>
            <a:pPr algn="ctr"/>
            <a:r>
              <a:rPr lang="es-ES" dirty="0"/>
              <a:t>Es la respuesta del receptor del mensaje.</a:t>
            </a:r>
            <a:endParaRPr lang="en-US" dirty="0"/>
          </a:p>
          <a:p>
            <a:pPr algn="ctr"/>
            <a:r>
              <a:rPr lang="es-ES" dirty="0"/>
              <a:t>El alumno ha escuchado, visto y comprendido. </a:t>
            </a:r>
            <a:endParaRPr lang="en-US" dirty="0"/>
          </a:p>
          <a:p>
            <a:pPr algn="ctr"/>
            <a:r>
              <a:rPr lang="es-ES" b="1" dirty="0">
                <a:solidFill>
                  <a:srgbClr val="FFC000"/>
                </a:solidFill>
              </a:rPr>
              <a:t>¿Comprendiste? ¿Tienes preguntas?</a:t>
            </a:r>
            <a:endParaRPr lang="en-US" b="1" dirty="0">
              <a:solidFill>
                <a:srgbClr val="FFC000"/>
              </a:solidFill>
            </a:endParaRPr>
          </a:p>
          <a:p>
            <a:pPr algn="ctr"/>
            <a:r>
              <a:rPr lang="es-ES" b="1" dirty="0">
                <a:solidFill>
                  <a:srgbClr val="FFC000"/>
                </a:solidFill>
              </a:rPr>
              <a:t>¿Qué le agrado? ¿Qué le desagrado?</a:t>
            </a:r>
            <a:endParaRPr lang="en-US" b="1" dirty="0">
              <a:solidFill>
                <a:srgbClr val="FFC000"/>
              </a:solidFill>
            </a:endParaRPr>
          </a:p>
          <a:p>
            <a:pPr algn="ctr"/>
            <a:r>
              <a:rPr lang="es-ES" dirty="0"/>
              <a:t>No me diga lo que quiero oír sino lo </a:t>
            </a:r>
            <a:r>
              <a:rPr lang="es-ES" sz="2800" b="1" dirty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Bradley Hand ITC" pitchFamily="66" charset="0"/>
              </a:rPr>
              <a:t>“que necesito oír” </a:t>
            </a:r>
            <a:endParaRPr lang="en-US" sz="2800" b="1" dirty="0"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Bradley Hand ITC" pitchFamily="66" charset="0"/>
            </a:endParaRPr>
          </a:p>
          <a:p>
            <a:pPr algn="ctr"/>
            <a:r>
              <a:rPr lang="es-ES" sz="2800" b="1" dirty="0">
                <a:solidFill>
                  <a:srgbClr val="FFFF00"/>
                </a:solidFill>
                <a:latin typeface="Edwardian Script ITC" pitchFamily="66" charset="0"/>
              </a:rPr>
              <a:t>2 Timoteo 2:1-2</a:t>
            </a:r>
            <a:endParaRPr lang="en-US" sz="2800" b="1" dirty="0">
              <a:solidFill>
                <a:srgbClr val="FFFF00"/>
              </a:solidFill>
              <a:latin typeface="Edwardian Script ITC" pitchFamily="66" charset="0"/>
            </a:endParaRPr>
          </a:p>
          <a:p>
            <a:pPr algn="ctr"/>
            <a:r>
              <a:rPr lang="es-ES" sz="2800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Tú, pues, hijo mío esfuérzate en la gracia que es en Cristo Jesús. </a:t>
            </a:r>
            <a:endParaRPr lang="en-US" sz="2800" b="1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  <a:p>
            <a:pPr algn="ctr"/>
            <a:r>
              <a:rPr lang="es-ES" sz="2800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Lo que has oído de mi ante muchos testigos, esto encarga a hombres fieles que sean idóneos para enseñar también a otros. </a:t>
            </a:r>
            <a:endParaRPr lang="en-US" sz="2800" b="1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en-US" dirty="0"/>
              <a:t> </a:t>
            </a:r>
          </a:p>
        </p:txBody>
      </p:sp>
      <p:pic>
        <p:nvPicPr>
          <p:cNvPr id="4" name="Picture 3" descr="pensar-8918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0" y="3200400"/>
            <a:ext cx="1524000" cy="21336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9_nubes1400x1050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ln>
            <a:solidFill>
              <a:srgbClr val="FF00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" y="304800"/>
            <a:ext cx="702584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Ley del corazón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6" descr="jesuslovesyou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1371600"/>
            <a:ext cx="2667000" cy="18288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 descr="lamed[1]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0" y="4800600"/>
            <a:ext cx="1381125" cy="174307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400800" y="533400"/>
            <a:ext cx="2111475" cy="2677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B w="38100" h="38100" prst="convex"/>
            </a:sp3d>
          </a:bodyPr>
          <a:lstStyle/>
          <a:p>
            <a:r>
              <a:rPr lang="en-US" sz="32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Intelecto </a:t>
            </a:r>
          </a:p>
          <a:p>
            <a:r>
              <a:rPr lang="en-US" sz="32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Emociones </a:t>
            </a:r>
          </a:p>
          <a:p>
            <a:r>
              <a:rPr lang="en-US" sz="32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Voluntad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19400" y="5029200"/>
            <a:ext cx="381000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FFFF00"/>
                </a:solidFill>
              </a:rPr>
              <a:t>Enseñar</a:t>
            </a:r>
            <a:r>
              <a:rPr lang="en-US" sz="3200" dirty="0">
                <a:solidFill>
                  <a:srgbClr val="FFFF00"/>
                </a:solidFill>
              </a:rPr>
              <a:t>  =  Causar</a:t>
            </a:r>
          </a:p>
          <a:p>
            <a:r>
              <a:rPr lang="en-US" sz="3200" dirty="0">
                <a:solidFill>
                  <a:srgbClr val="FFFF00"/>
                </a:solidFill>
              </a:rPr>
              <a:t>                  </a:t>
            </a:r>
          </a:p>
          <a:p>
            <a:r>
              <a:rPr lang="en-US" sz="3200" dirty="0">
                <a:solidFill>
                  <a:srgbClr val="FFFF00"/>
                </a:solidFill>
              </a:rPr>
              <a:t>Cambiar  = Aprender</a:t>
            </a:r>
          </a:p>
        </p:txBody>
      </p:sp>
      <p:pic>
        <p:nvPicPr>
          <p:cNvPr id="11" name="Picture 10" descr="emociones1[1]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43400" y="2590800"/>
            <a:ext cx="3771900" cy="1974850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</p:spPr>
      </p:pic>
      <p:pic>
        <p:nvPicPr>
          <p:cNvPr id="12" name="Picture 11" descr="T16Img1[1]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3886200"/>
            <a:ext cx="2419350" cy="2124075"/>
          </a:xfrm>
          <a:prstGeom prst="rect">
            <a:avLst/>
          </a:prstGeom>
        </p:spPr>
      </p:pic>
      <p:pic>
        <p:nvPicPr>
          <p:cNvPr id="13" name="Picture 12" descr="bible[1]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81600" y="1295400"/>
            <a:ext cx="990600" cy="11430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9_nubes1400x1050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6" name="Rectangle 5"/>
          <p:cNvSpPr/>
          <p:nvPr/>
        </p:nvSpPr>
        <p:spPr>
          <a:xfrm>
            <a:off x="1524000" y="0"/>
            <a:ext cx="58979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Ley del estímulo  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7" name="Picture 6" descr="Teacher%20reading[1]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1295400"/>
            <a:ext cx="3152775" cy="2362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3657600"/>
            <a:ext cx="879874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Coeficiente de </a:t>
            </a:r>
            <a:r>
              <a:rPr lang="es-ES" sz="3200" b="1" i="1" dirty="0">
                <a:solidFill>
                  <a:srgbClr val="FF0000"/>
                </a:solidFill>
              </a:rPr>
              <a:t>motivación</a:t>
            </a:r>
            <a:r>
              <a:rPr lang="en-US" sz="3200" b="1" i="1" dirty="0">
                <a:solidFill>
                  <a:srgbClr val="FF0000"/>
                </a:solidFill>
              </a:rPr>
              <a:t> /        </a:t>
            </a:r>
            <a:r>
              <a:rPr lang="en-US" b="1" i="1" dirty="0"/>
              <a:t>/ </a:t>
            </a:r>
            <a:r>
              <a:rPr lang="en-US" sz="2000" b="1" i="1" dirty="0">
                <a:solidFill>
                  <a:srgbClr val="FFFF00"/>
                </a:solidFill>
              </a:rPr>
              <a:t>Coeficiente de inteligencia </a:t>
            </a:r>
            <a:r>
              <a:rPr lang="en-US" b="1" i="1" dirty="0">
                <a:solidFill>
                  <a:srgbClr val="FF0000"/>
                </a:solidFill>
              </a:rPr>
              <a:t>  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       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       </a:t>
            </a:r>
            <a:r>
              <a:rPr lang="es-ES" b="1" i="1" dirty="0"/>
              <a:t>Motivación externa e interna</a:t>
            </a:r>
            <a:endParaRPr lang="en-US" b="1" i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       </a:t>
            </a:r>
            <a:r>
              <a:rPr lang="es-ES" b="1" i="1" dirty="0"/>
              <a:t>Etapa de decir</a:t>
            </a:r>
            <a:r>
              <a:rPr lang="es-ES" b="1" dirty="0"/>
              <a:t> </a:t>
            </a:r>
            <a:endParaRPr lang="en-US" b="1" dirty="0"/>
          </a:p>
          <a:p>
            <a:r>
              <a:rPr lang="es-ES" b="1" i="1" dirty="0"/>
              <a:t>      Etapa de demostrar</a:t>
            </a:r>
            <a:r>
              <a:rPr lang="es-ES" b="1" dirty="0"/>
              <a:t> </a:t>
            </a:r>
            <a:endParaRPr lang="en-US" b="1" dirty="0"/>
          </a:p>
          <a:p>
            <a:r>
              <a:rPr lang="es-ES" b="1" i="1" dirty="0"/>
              <a:t>     Etapa de practica (situación controlada)</a:t>
            </a:r>
            <a:endParaRPr lang="en-US" b="1" dirty="0"/>
          </a:p>
          <a:p>
            <a:r>
              <a:rPr lang="es-ES" b="1" i="1" dirty="0"/>
              <a:t>    Etapa de práctica (situación no controlada)</a:t>
            </a:r>
            <a:r>
              <a:rPr lang="es-ES" b="1" dirty="0"/>
              <a:t> </a:t>
            </a:r>
            <a:endParaRPr lang="en-US" b="1" dirty="0"/>
          </a:p>
          <a:p>
            <a:r>
              <a:rPr lang="es-ES" dirty="0"/>
              <a:t> </a:t>
            </a:r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 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 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9" name="Picture 8" descr="600px-IQ_curve.svg[1]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4343400"/>
            <a:ext cx="2857500" cy="1676400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heavens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ln>
            <a:solidFill>
              <a:schemeClr val="accent4">
                <a:lumMod val="50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" y="0"/>
            <a:ext cx="905107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Ley de la preparación   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pPr algn="ctr"/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5" descr="biblia2nn0-75e582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990600"/>
            <a:ext cx="5943600" cy="21336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143000" y="3276600"/>
            <a:ext cx="7391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estudiante debe entender la importancia de las tareas. </a:t>
            </a:r>
          </a:p>
          <a:p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tareas proveen un contexto y ayudan al alumno a estudiar por si mismo.</a:t>
            </a:r>
          </a:p>
          <a:p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tareas deben ser: 1. Realizables</a:t>
            </a:r>
          </a:p>
          <a:p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2. Incentivar el pensamiento</a:t>
            </a:r>
          </a:p>
          <a:p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3. Creativas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>
    <p:newsfla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>
            <a:noAutofit/>
          </a:bodyPr>
          <a:lstStyle/>
          <a:p>
            <a:r>
              <a:rPr lang="es-ES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Dios les bendiga en el nombre de Cristo Jesús Nuestro Señor.  </a:t>
            </a:r>
            <a:br>
              <a:rPr lang="en-US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endParaRPr lang="en-US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Content Placeholder 5" descr="white_Dove_flying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2362200"/>
            <a:ext cx="6075757" cy="3306763"/>
          </a:xfrm>
        </p:spPr>
      </p:pic>
    </p:spTree>
  </p:cSld>
  <p:clrMapOvr>
    <a:masterClrMapping/>
  </p:clrMapOvr>
  <p:transition>
    <p:cover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chemeClr val="bg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Según, Howard </a:t>
            </a:r>
            <a:r>
              <a:rPr lang="es-ES" dirty="0" err="1">
                <a:solidFill>
                  <a:schemeClr val="bg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Hendrics</a:t>
            </a:r>
            <a:r>
              <a:rPr lang="es-ES" dirty="0">
                <a:solidFill>
                  <a:schemeClr val="bg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en su libro: </a:t>
            </a:r>
            <a:br>
              <a:rPr lang="es-ES" dirty="0">
                <a:solidFill>
                  <a:schemeClr val="bg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es-ES" dirty="0">
                <a:solidFill>
                  <a:schemeClr val="bg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“Enseñando Para Cambiar Vidas”</a:t>
            </a:r>
            <a:br>
              <a:rPr lang="en-US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endParaRPr lang="en-US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>
            <a:normAutofit lnSpcReduction="10000"/>
          </a:bodyPr>
          <a:lstStyle/>
          <a:p>
            <a:pPr lvl="0"/>
            <a:r>
              <a:rPr lang="es-ES" dirty="0"/>
              <a:t>La ley del maestro</a:t>
            </a:r>
            <a:endParaRPr lang="en-US" dirty="0"/>
          </a:p>
          <a:p>
            <a:pPr lvl="0"/>
            <a:r>
              <a:rPr lang="es-ES" dirty="0"/>
              <a:t>La ley de la educación </a:t>
            </a:r>
            <a:endParaRPr lang="en-US" dirty="0"/>
          </a:p>
          <a:p>
            <a:pPr lvl="0"/>
            <a:r>
              <a:rPr lang="es-ES" dirty="0"/>
              <a:t>La ley de la actividad</a:t>
            </a:r>
            <a:endParaRPr lang="en-US" dirty="0"/>
          </a:p>
          <a:p>
            <a:pPr lvl="0"/>
            <a:r>
              <a:rPr lang="es-ES" dirty="0"/>
              <a:t>La ley de la comunicación </a:t>
            </a:r>
            <a:endParaRPr lang="en-US" dirty="0"/>
          </a:p>
          <a:p>
            <a:pPr lvl="0"/>
            <a:r>
              <a:rPr lang="es-ES" dirty="0"/>
              <a:t>La ley del corazón </a:t>
            </a:r>
            <a:endParaRPr lang="en-US" dirty="0"/>
          </a:p>
          <a:p>
            <a:pPr lvl="0"/>
            <a:r>
              <a:rPr lang="es-ES" dirty="0"/>
              <a:t>La ley del estímulo </a:t>
            </a:r>
            <a:endParaRPr lang="en-US" dirty="0"/>
          </a:p>
          <a:p>
            <a:r>
              <a:rPr lang="es-ES" dirty="0"/>
              <a:t>La ley de la preparación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73362"/>
          </a:xfrm>
        </p:spPr>
        <p:txBody>
          <a:bodyPr>
            <a:normAutofit/>
          </a:bodyPr>
          <a:lstStyle/>
          <a:p>
            <a:r>
              <a:rPr lang="en-US" sz="1400" b="1" dirty="0"/>
              <a:t>  </a:t>
            </a:r>
            <a:r>
              <a:rPr lang="es-ES" sz="2400" b="1" dirty="0">
                <a:solidFill>
                  <a:srgbClr val="FF0000"/>
                </a:solidFill>
              </a:rPr>
              <a:t>¿Qué es un maestro?</a:t>
            </a:r>
            <a:br>
              <a:rPr lang="en-US" sz="1400" b="1" dirty="0"/>
            </a:br>
            <a:r>
              <a:rPr lang="es-ES" sz="1600" b="1" dirty="0"/>
              <a:t>Del latín magister. Un maestro es una persona a la que se le reconoce una habilidad extraordinaria en una determinada área del saber, con capacidad de enseñar y compartir sus conocimientos con otras personas, denominadas </a:t>
            </a:r>
            <a:r>
              <a:rPr lang="es-ES" sz="1600" b="1" dirty="0">
                <a:solidFill>
                  <a:srgbClr val="FFFF00"/>
                </a:solidFill>
              </a:rPr>
              <a:t>discípulos</a:t>
            </a:r>
            <a:r>
              <a:rPr lang="es-ES" sz="1600" b="1" dirty="0"/>
              <a:t> o </a:t>
            </a:r>
            <a:r>
              <a:rPr lang="es-ES" sz="1600" b="1" dirty="0">
                <a:solidFill>
                  <a:schemeClr val="bg2">
                    <a:lumMod val="50000"/>
                  </a:schemeClr>
                </a:solidFill>
              </a:rPr>
              <a:t>aprendices</a:t>
            </a:r>
            <a:r>
              <a:rPr lang="es-ES" sz="1600" b="1" dirty="0"/>
              <a:t>. Además, es un sabio o guía en quien confiamos. </a:t>
            </a:r>
            <a:br>
              <a:rPr lang="en-US" sz="1600" dirty="0"/>
            </a:br>
            <a:r>
              <a:rPr lang="es-ES" sz="1600" b="1" dirty="0"/>
              <a:t> </a:t>
            </a:r>
            <a:br>
              <a:rPr lang="en-US" sz="1000" dirty="0"/>
            </a:br>
            <a:r>
              <a:rPr lang="en-US" sz="1000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fbymc_html_4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2438400"/>
            <a:ext cx="5638800" cy="36877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9_nubes1400x1050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05_teaching_1024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1000" y="3581400"/>
            <a:ext cx="8763000" cy="126188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endParaRPr lang="es-ES" sz="20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s-ES" sz="2000" b="1" dirty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                  </a:t>
            </a:r>
            <a:r>
              <a:rPr lang="es-ES" sz="2000" dirty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es-ES" dirty="0">
                <a:solidFill>
                  <a:schemeClr val="accent6">
                    <a:lumMod val="50000"/>
                  </a:schemeClr>
                </a:solidFill>
              </a:rPr>
              <a:t>          </a:t>
            </a:r>
            <a:r>
              <a:rPr lang="es-ES" dirty="0"/>
              <a:t> </a:t>
            </a:r>
            <a:endParaRPr lang="en-US" dirty="0"/>
          </a:p>
          <a:p>
            <a:endParaRPr lang="en-US" dirty="0"/>
          </a:p>
          <a:p>
            <a:r>
              <a:rPr lang="en-US" dirty="0"/>
              <a:t>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3999" cy="27699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Ley del maestro:</a:t>
            </a:r>
          </a:p>
          <a:p>
            <a:pPr algn="ctr"/>
            <a:r>
              <a:rPr lang="es-ES" sz="4000" b="1" dirty="0">
                <a:ln w="1905"/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Si deja de crecer hoy, dejará de enseñar mañana. </a:t>
            </a:r>
            <a:endParaRPr lang="en-US" sz="4000" b="1" dirty="0">
              <a:ln w="11430"/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>
    <p:push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  <a:scene3d>
            <a:camera prst="isometricOffAxis1Right"/>
            <a:lightRig rig="threePt" dir="t"/>
          </a:scene3d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es-ES" sz="5100" b="1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Ley del maestro</a:t>
            </a:r>
          </a:p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No puede impartir lo que no posee.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Como maestro soy principalmente un estudiante.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Antes de ministrar a otros debemos pedirle a Dios que nos ministre primero.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Mantener un programa constante de estudio y lectura. (No se dedique solo a leer libros, sino también a leer personas). 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Ser maestros dinámicos y no estáticos. 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Conocer a mis alumnos e interesarme en ellos.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Mostrar vulnerabilidad ya que no somos infalibles.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 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s-ES" b="1" dirty="0">
                <a:solidFill>
                  <a:srgbClr val="7030A0"/>
                </a:solidFill>
              </a:rPr>
              <a:t>       </a:t>
            </a:r>
            <a:r>
              <a:rPr lang="es-ES" sz="6400" b="1" dirty="0">
                <a:solidFill>
                  <a:srgbClr val="7030A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¿Señor como me va? </a:t>
            </a:r>
            <a:endParaRPr lang="en-US" sz="6400" b="1" dirty="0">
              <a:solidFill>
                <a:srgbClr val="7030A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es-ES" sz="6400" b="1" dirty="0">
                <a:solidFill>
                  <a:srgbClr val="7030A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            ¿Cómo puedo mejorar? </a:t>
            </a:r>
            <a:endParaRPr lang="en-US" sz="6400" b="1" dirty="0">
              <a:solidFill>
                <a:srgbClr val="7030A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es-ES" b="1" dirty="0">
                <a:solidFill>
                  <a:srgbClr val="7030A0"/>
                </a:solidFill>
              </a:rPr>
              <a:t> </a:t>
            </a:r>
            <a:endParaRPr lang="en-US" b="1" dirty="0">
              <a:solidFill>
                <a:srgbClr val="7030A0"/>
              </a:solidFill>
            </a:endParaRPr>
          </a:p>
          <a:p>
            <a:r>
              <a:rPr lang="es-ES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s-ES" sz="3600" b="1" dirty="0">
                <a:solidFill>
                  <a:srgbClr val="FFFF00"/>
                </a:solidFill>
              </a:rPr>
              <a:t>“La Palabra de Dios no cambia pero mi comprensión de la misma sí, porque soy un individuo en desarrollo”. </a:t>
            </a:r>
            <a:endParaRPr lang="en-US" sz="3600" b="1" dirty="0">
              <a:solidFill>
                <a:srgbClr val="FFFF00"/>
              </a:solidFill>
            </a:endParaRPr>
          </a:p>
          <a:p>
            <a:r>
              <a:rPr lang="es-ES" sz="3600" b="1" dirty="0">
                <a:solidFill>
                  <a:srgbClr val="FFFF00"/>
                </a:solidFill>
              </a:rPr>
              <a:t>Un maestro debe crecer en la gracia y el conocimiento de nuestro Señor y salvador Jesucristo ya que no hemos alcanzado la cúspide…</a:t>
            </a:r>
            <a:endParaRPr lang="en-US" sz="3600" b="1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es-ES" sz="3600" b="1" dirty="0">
                <a:solidFill>
                  <a:srgbClr val="FFFF00"/>
                </a:solidFill>
              </a:rPr>
              <a:t> </a:t>
            </a:r>
            <a:endParaRPr lang="en-US" sz="3600" b="1" dirty="0">
              <a:solidFill>
                <a:srgbClr val="FFFF00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ipe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heavens-749570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11" name="Rectangle 10"/>
          <p:cNvSpPr/>
          <p:nvPr/>
        </p:nvSpPr>
        <p:spPr>
          <a:xfrm>
            <a:off x="1030004" y="0"/>
            <a:ext cx="70839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es-ES" sz="5400" b="1" i="0" u="none" strike="noStrike" cap="none" spc="50" normalizeH="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ill Sans MT" charset="0"/>
                <a:ea typeface="Gill Sans MT" charset="0"/>
                <a:cs typeface="Times New Roman" pitchFamily="18" charset="0"/>
              </a:rPr>
              <a:t>Ley de la</a:t>
            </a:r>
            <a:r>
              <a:rPr kumimoji="0" lang="es-ES" sz="5400" b="1" i="0" u="none" strike="noStrike" cap="none" spc="50" normalizeH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ill Sans MT" charset="0"/>
                <a:ea typeface="Gill Sans MT" charset="0"/>
                <a:cs typeface="Times New Roman" pitchFamily="18" charset="0"/>
              </a:rPr>
              <a:t> </a:t>
            </a:r>
            <a:r>
              <a:rPr kumimoji="0" lang="es-ES" sz="5400" b="1" i="0" u="none" strike="noStrike" cap="none" spc="50" normalizeH="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ill Sans MT" charset="0"/>
                <a:ea typeface="Gill Sans MT" charset="0"/>
                <a:cs typeface="Times New Roman" pitchFamily="18" charset="0"/>
              </a:rPr>
              <a:t>educación:</a:t>
            </a:r>
            <a:r>
              <a:rPr lang="es-ES" sz="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ill Sans MT" charset="0"/>
                <a:ea typeface="Gill Sans MT" charset="0"/>
                <a:cs typeface="Times New Roman" pitchFamily="18" charset="0"/>
              </a:rPr>
              <a:t> </a:t>
            </a:r>
            <a:r>
              <a:rPr kumimoji="0" lang="es-ES" sz="5400" b="1" i="0" u="none" strike="noStrike" cap="none" spc="50" normalizeH="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ill Sans MT" charset="0"/>
                <a:ea typeface="Gill Sans MT" charset="0"/>
                <a:cs typeface="Times New Roman" pitchFamily="18" charset="0"/>
              </a:rPr>
              <a:t>   </a:t>
            </a:r>
            <a:r>
              <a:rPr kumimoji="0" lang="es-ES" sz="5400" b="1" i="0" u="none" strike="noStrike" cap="none" spc="50" normalizeH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ill Sans MT" charset="0"/>
                <a:ea typeface="Gill Sans MT" charset="0"/>
                <a:cs typeface="Times New Roman" pitchFamily="18" charset="0"/>
              </a:rPr>
              <a:t> </a:t>
            </a:r>
            <a:r>
              <a:rPr kumimoji="0" lang="es-ES" sz="5400" b="1" i="0" u="none" strike="noStrike" cap="none" spc="50" normalizeH="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ill Sans MT" charset="0"/>
                <a:ea typeface="Gill Sans MT" charset="0"/>
                <a:cs typeface="Times New Roman" pitchFamily="18" charset="0"/>
              </a:rPr>
              <a:t>  </a:t>
            </a:r>
            <a:r>
              <a:rPr lang="es-ES" sz="1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ill Sans MT" charset="0"/>
                <a:ea typeface="Gill Sans MT" charset="0"/>
                <a:cs typeface="Times New Roman" pitchFamily="18" charset="0"/>
              </a:rPr>
              <a:t> </a:t>
            </a:r>
            <a:r>
              <a:rPr kumimoji="0" lang="es-ES" sz="5400" b="1" i="0" u="none" strike="noStrike" cap="none" spc="50" normalizeH="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ill Sans MT" charset="0"/>
                <a:ea typeface="Gill Sans MT" charset="0"/>
                <a:cs typeface="Times New Roman" pitchFamily="18" charset="0"/>
              </a:rPr>
              <a:t>    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371600"/>
            <a:ext cx="79512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Gill Sans MT" charset="0"/>
                <a:ea typeface="Gill Sans MT" charset="0"/>
                <a:cs typeface="Times New Roman" pitchFamily="18" charset="0"/>
              </a:rPr>
              <a:t>                    ¿Ha pensado en lo que su mensaje va a hacerles a estas personas?</a:t>
            </a:r>
            <a:endParaRPr kumimoji="0" lang="es-ES" sz="16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2" descr="05_teaching_1024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1752600"/>
            <a:ext cx="5486400" cy="1905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 flipH="1">
            <a:off x="152400" y="3733800"/>
            <a:ext cx="8458200" cy="2739211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000" dirty="0"/>
              <a:t>                                                        </a:t>
            </a:r>
            <a:r>
              <a:rPr lang="en-US" sz="20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Maestro = </a:t>
            </a:r>
            <a:r>
              <a:rPr lang="en-US" sz="2000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Motivar</a:t>
            </a:r>
            <a:endParaRPr lang="en-US" sz="20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en-US" sz="20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                                                                  </a:t>
            </a:r>
            <a:r>
              <a:rPr lang="en-US" sz="2000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Dirigir</a:t>
            </a:r>
            <a:r>
              <a:rPr lang="en-US" sz="20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 </a:t>
            </a:r>
          </a:p>
          <a:p>
            <a:endParaRPr lang="en-US" sz="20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+mj-lt"/>
            </a:endParaRPr>
          </a:p>
          <a:p>
            <a:r>
              <a:rPr lang="en-US" sz="20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                                                Estudiante = “</a:t>
            </a:r>
            <a:r>
              <a:rPr lang="en-US" sz="2000" b="1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Hacer</a:t>
            </a:r>
            <a:r>
              <a:rPr lang="en-US" sz="20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” </a:t>
            </a:r>
          </a:p>
          <a:p>
            <a:r>
              <a:rPr lang="en-US" sz="2000" b="1" i="1" dirty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                                                                                         </a:t>
            </a:r>
            <a:r>
              <a:rPr lang="en-US" b="1" i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Metas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= </a:t>
            </a:r>
            <a:r>
              <a:rPr lang="en-US" b="1" i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Pensar</a:t>
            </a:r>
            <a:endParaRPr lang="en-US" b="1" i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en-US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                                                                                                            Aprender</a:t>
            </a:r>
          </a:p>
          <a:p>
            <a:pPr algn="ctr"/>
            <a:r>
              <a:rPr lang="en-US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                                                                                                          </a:t>
            </a:r>
            <a:r>
              <a:rPr lang="en-US" b="1" i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Trabajar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</a:p>
          <a:p>
            <a:r>
              <a:rPr lang="en-US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                                          </a:t>
            </a:r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1" u="none" strike="noStrike" cap="none" normalizeH="0" baseline="0" dirty="0">
                <a:ln>
                  <a:noFill/>
                </a:ln>
                <a:effectLst/>
                <a:latin typeface="Gill Sans MT"/>
                <a:ea typeface="Gill Sans MT"/>
                <a:cs typeface="Times New Roman" pitchFamily="18" charset="0"/>
              </a:rPr>
              <a:t>La ley de la educación: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1" u="none" strike="noStrike" cap="none" normalizeH="0" baseline="0" dirty="0">
                <a:ln>
                  <a:noFill/>
                </a:ln>
                <a:effectLst/>
                <a:latin typeface="Gill Sans MT"/>
                <a:ea typeface="Gill Sans MT"/>
                <a:cs typeface="Times New Roman" pitchFamily="18" charset="0"/>
              </a:rPr>
              <a:t>la manera en que las personas aprenden determina como usted enseña. </a:t>
            </a:r>
            <a:endParaRPr kumimoji="0" lang="es-ES" sz="2000" b="1" i="1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 flipH="1" flipV="1">
            <a:off x="914400" y="862265"/>
            <a:ext cx="7435269" cy="59093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FF00"/>
                </a:solidFill>
              </a:rPr>
              <a:t>El maestro es un estimulador y motivador.</a:t>
            </a:r>
            <a:endParaRPr lang="en-US" sz="2400" b="1" dirty="0">
              <a:solidFill>
                <a:srgbClr val="FFFF00"/>
              </a:solidFill>
            </a:endParaRPr>
          </a:p>
          <a:p>
            <a:r>
              <a:rPr lang="es-ES" sz="2400" b="1" dirty="0">
                <a:solidFill>
                  <a:srgbClr val="002060"/>
                </a:solidFill>
              </a:rPr>
              <a:t>El estudiante es un investigador, descubridor, un hacedor. </a:t>
            </a:r>
            <a:endParaRPr lang="en-US" sz="2400" b="1" dirty="0">
              <a:solidFill>
                <a:srgbClr val="002060"/>
              </a:solidFill>
            </a:endParaRPr>
          </a:p>
          <a:p>
            <a:r>
              <a:rPr lang="es-ES" sz="2400" b="1" dirty="0">
                <a:solidFill>
                  <a:srgbClr val="FFFF00"/>
                </a:solidFill>
              </a:rPr>
              <a:t>Los maestros no deben enfocarse en lo que ellos hacen sino en lo que los estudiantes están haciendo.</a:t>
            </a:r>
            <a:endParaRPr lang="en-US" sz="2400" b="1" dirty="0">
              <a:solidFill>
                <a:srgbClr val="FFFF00"/>
              </a:solidFill>
            </a:endParaRPr>
          </a:p>
          <a:p>
            <a:r>
              <a:rPr lang="es-ES" sz="2400" b="1" dirty="0"/>
              <a:t>Si va a enseñar a los estudiantes a pensar, aprender y a trabajar, ayúdelos a dominar estas habilidades:</a:t>
            </a:r>
            <a:endParaRPr lang="en-US" sz="2400" b="1" dirty="0"/>
          </a:p>
          <a:p>
            <a:r>
              <a:rPr lang="es-ES" sz="2400" b="1" dirty="0">
                <a:solidFill>
                  <a:srgbClr val="FF0000"/>
                </a:solidFill>
              </a:rPr>
              <a:t>Leer, escribir, escuchar y hablar.</a:t>
            </a:r>
          </a:p>
          <a:p>
            <a:endParaRPr lang="es-ES" sz="2400" b="1" dirty="0"/>
          </a:p>
          <a:p>
            <a:r>
              <a:rPr lang="es-ES" sz="2400" b="1" dirty="0">
                <a:solidFill>
                  <a:srgbClr val="002060"/>
                </a:solidFill>
              </a:rPr>
              <a:t>Ayude a sus estudiantes a aplicar en su vida lo que usted enseña y a que la enseñanza sea perdurable. </a:t>
            </a:r>
            <a:endParaRPr lang="en-US" sz="2400" b="1" dirty="0">
              <a:solidFill>
                <a:srgbClr val="002060"/>
              </a:solidFill>
            </a:endParaRPr>
          </a:p>
          <a:p>
            <a:endParaRPr lang="es-ES" sz="2400" b="1" dirty="0"/>
          </a:p>
          <a:p>
            <a:endParaRPr lang="es-ES" sz="2400" b="1" dirty="0"/>
          </a:p>
          <a:p>
            <a:endParaRPr lang="en-US" sz="2400" b="1" dirty="0"/>
          </a:p>
          <a:p>
            <a:r>
              <a:rPr lang="es-ES" sz="2400" b="1" dirty="0"/>
              <a:t> </a:t>
            </a:r>
            <a:endParaRPr lang="en-US" sz="2400" b="1" dirty="0"/>
          </a:p>
          <a:p>
            <a:endParaRPr lang="en-US" dirty="0"/>
          </a:p>
        </p:txBody>
      </p:sp>
      <p:pic>
        <p:nvPicPr>
          <p:cNvPr id="8" name="Picture 7" descr="mostaza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5334000"/>
            <a:ext cx="3048000" cy="1371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un_Rays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6" name="Rectangle 5"/>
          <p:cNvSpPr/>
          <p:nvPr/>
        </p:nvSpPr>
        <p:spPr>
          <a:xfrm>
            <a:off x="1600200" y="0"/>
            <a:ext cx="63516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Ley de la actividad</a:t>
            </a:r>
          </a:p>
        </p:txBody>
      </p:sp>
      <p:pic>
        <p:nvPicPr>
          <p:cNvPr id="5" name="Picture 4" descr="RCA45G8LSCA1ISB1WCAUH478QCAJ2DHD8CA2SK4VSCAUFCVWGCAPOG11JCACEA70NCAEICZJTCABZVI59CA5IEG7RCA88C7XYCAJ2QLCOCA4NQPJ9CAMF09OXCA2FSSK1CA44HQ9RCAOJ2IZYCAJ1VI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914400"/>
            <a:ext cx="2605088" cy="24050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6400" y="3429000"/>
            <a:ext cx="567418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 </a:t>
            </a:r>
            <a:r>
              <a:rPr lang="es-ES" sz="2400" b="1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Participación / Aprendizaje </a:t>
            </a:r>
          </a:p>
          <a:p>
            <a:endParaRPr lang="es-ES" sz="2400" b="1" dirty="0"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es-ES" sz="2400" b="1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Práctica       /     Experiencia   /  Acción</a:t>
            </a:r>
          </a:p>
          <a:p>
            <a:r>
              <a:rPr lang="es-ES" sz="2400" b="1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(bien guiada)     (evaluada)         (correcta)</a:t>
            </a:r>
            <a:endParaRPr lang="en-US" sz="2400" b="1" dirty="0"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6052501_road_to_heaven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3505200"/>
            <a:ext cx="6781800" cy="266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381000"/>
            <a:ext cx="7984237" cy="357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chemeClr val="accent6">
                    <a:lumMod val="50000"/>
                  </a:schemeClr>
                </a:solidFill>
              </a:rPr>
              <a:t>Ley de la actividad:</a:t>
            </a:r>
          </a:p>
          <a:p>
            <a:r>
              <a:rPr lang="es-ES" b="1" dirty="0"/>
              <a:t>El máximo aprendizaje siempre es el resultado de una máxima participación.</a:t>
            </a:r>
          </a:p>
          <a:p>
            <a:r>
              <a:rPr lang="es-ES" b="1" dirty="0"/>
              <a:t>Nunca olvide su propósito:</a:t>
            </a:r>
          </a:p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La actividad debe proveer dirección sin ser dictatorial. </a:t>
            </a:r>
          </a:p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La actividad pone énfasis en la función y la aplicación. </a:t>
            </a:r>
          </a:p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La actividad tiene un propósito planeado. “Un objetivo significativo”</a:t>
            </a:r>
          </a:p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La actividad se preocupa tanto del proceso como del resultado.</a:t>
            </a:r>
          </a:p>
          <a:p>
            <a:r>
              <a:rPr lang="es-ES" b="1" dirty="0"/>
              <a:t>La práctica bien guiada hace la perfección.</a:t>
            </a:r>
          </a:p>
          <a:p>
            <a:r>
              <a:rPr lang="es-ES" b="1" dirty="0"/>
              <a:t>La experiencia correctamente evaluada es la mejor maestra. </a:t>
            </a:r>
          </a:p>
          <a:p>
            <a:r>
              <a:rPr lang="es-ES" b="1" dirty="0"/>
              <a:t>Aprendemos haciendo…  las cosas correctas.  </a:t>
            </a:r>
          </a:p>
          <a:p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>
    <p:wheel spokes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775</TotalTime>
  <Words>966</Words>
  <Application>Microsoft Macintosh PowerPoint</Application>
  <PresentationFormat>On-screen Show (4:3)</PresentationFormat>
  <Paragraphs>145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Angsana New</vt:lpstr>
      <vt:lpstr>Arial</vt:lpstr>
      <vt:lpstr>Bradley Hand ITC</vt:lpstr>
      <vt:lpstr>Edwardian Script ITC</vt:lpstr>
      <vt:lpstr>Gill Sans MT</vt:lpstr>
      <vt:lpstr>Times New Roman</vt:lpstr>
      <vt:lpstr>Office Theme</vt:lpstr>
      <vt:lpstr> </vt:lpstr>
      <vt:lpstr>Según, Howard Hendrics, en su libro:  “Enseñando Para Cambiar Vidas” </vt:lpstr>
      <vt:lpstr>  ¿Qué es un maestro? Del latín magister. Un maestro es una persona a la que se le reconoce una habilidad extraordinaria en una determinada área del saber, con capacidad de enseñar y compartir sus conocimientos con otras personas, denominadas discípulos o aprendices. Además, es un sabio o guía en quien confiamos.   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Dios les bendiga en el nombre de Cristo Jesús Nuestro Señor.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 Avila</dc:creator>
  <cp:lastModifiedBy>Omar Arzate</cp:lastModifiedBy>
  <cp:revision>43</cp:revision>
  <dcterms:created xsi:type="dcterms:W3CDTF">2009-05-21T15:53:51Z</dcterms:created>
  <dcterms:modified xsi:type="dcterms:W3CDTF">2026-06-09T00:27:35Z</dcterms:modified>
</cp:coreProperties>
</file>